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75" r:id="rId6"/>
    <p:sldId id="276" r:id="rId7"/>
    <p:sldId id="277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3B09ED-621E-469C-8831-8C8501228AB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773594-F96D-4A18-92E0-62AE66DF96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etref.ru/bekitemin-ezirlegen-salali-ekonomik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etref.ru/1-penni-masati-men-mindetter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29460"/>
            <a:ext cx="8064896" cy="273630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 бөлу. Деректерді өндеу және талдау үшін бағдарламалық қамтамасыз ету.</a:t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биостатистикада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 қолдану.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3675" y="5373216"/>
            <a:ext cx="3995936" cy="168059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ек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4"/>
            <a:ext cx="1872206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ºÐ°Ð·Ð½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7666"/>
            <a:ext cx="18573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13619" r="15488" b="11523"/>
          <a:stretch/>
        </p:blipFill>
        <p:spPr bwMode="auto">
          <a:xfrm>
            <a:off x="0" y="404664"/>
            <a:ext cx="90364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876800"/>
          </a:xfrm>
        </p:spPr>
        <p:txBody>
          <a:bodyPr>
            <a:normAutofit/>
          </a:bodyPr>
          <a:lstStyle/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 err="1"/>
              <a:t>Ехсеl</a:t>
            </a:r>
            <a:r>
              <a:rPr lang="en-GB" altLang="ru-RU" dirty="0"/>
              <a:t> </a:t>
            </a:r>
            <a:r>
              <a:rPr lang="en-GB" altLang="ru-RU" dirty="0" err="1"/>
              <a:t>даярлайтын</a:t>
            </a:r>
            <a:r>
              <a:rPr lang="en-GB" altLang="ru-RU" dirty="0"/>
              <a:t> </a:t>
            </a:r>
            <a:r>
              <a:rPr lang="kk-KZ" altLang="ru-RU" dirty="0" smtClean="0"/>
              <a:t>құ</a:t>
            </a:r>
            <a:r>
              <a:rPr lang="en-GB" altLang="ru-RU" dirty="0" err="1" smtClean="0"/>
              <a:t>жат</a:t>
            </a:r>
            <a:r>
              <a:rPr lang="en-GB" altLang="ru-RU" dirty="0" smtClean="0"/>
              <a:t> </a:t>
            </a:r>
            <a:r>
              <a:rPr lang="en-GB" altLang="ru-RU" dirty="0" err="1"/>
              <a:t>Жұмыс</a:t>
            </a:r>
            <a:r>
              <a:rPr lang="en-GB" altLang="ru-RU" dirty="0"/>
              <a:t> </a:t>
            </a:r>
            <a:r>
              <a:rPr lang="en-GB" altLang="ru-RU" dirty="0" err="1"/>
              <a:t>кітабы</a:t>
            </a:r>
            <a:r>
              <a:rPr lang="en-GB" altLang="ru-RU" dirty="0"/>
              <a:t> </a:t>
            </a:r>
            <a:r>
              <a:rPr lang="en-GB" altLang="ru-RU" dirty="0" err="1"/>
              <a:t>деп</a:t>
            </a:r>
            <a:r>
              <a:rPr lang="en-GB" altLang="ru-RU" dirty="0"/>
              <a:t> </a:t>
            </a:r>
            <a:r>
              <a:rPr lang="en-GB" altLang="ru-RU" dirty="0" err="1"/>
              <a:t>аталады</a:t>
            </a:r>
            <a:r>
              <a:rPr lang="en-GB" altLang="ru-RU" dirty="0"/>
              <a:t>. </a:t>
            </a:r>
            <a:r>
              <a:rPr lang="en-GB" altLang="ru-RU" dirty="0" err="1"/>
              <a:t>Жұмыс</a:t>
            </a:r>
            <a:r>
              <a:rPr lang="en-GB" altLang="ru-RU" dirty="0"/>
              <a:t>  </a:t>
            </a:r>
            <a:r>
              <a:rPr lang="en-GB" altLang="ru-RU" dirty="0" err="1"/>
              <a:t>кітабы</a:t>
            </a:r>
            <a:r>
              <a:rPr lang="en-GB" altLang="ru-RU" dirty="0"/>
              <a:t> </a:t>
            </a:r>
            <a:r>
              <a:rPr lang="en-GB" altLang="ru-RU" dirty="0" err="1"/>
              <a:t>жұмыс</a:t>
            </a:r>
            <a:r>
              <a:rPr lang="en-GB" altLang="ru-RU" dirty="0"/>
              <a:t> </a:t>
            </a:r>
            <a:r>
              <a:rPr lang="en-GB" altLang="ru-RU" dirty="0" err="1"/>
              <a:t>парағынан</a:t>
            </a:r>
            <a:r>
              <a:rPr lang="en-GB" altLang="ru-RU" dirty="0"/>
              <a:t> </a:t>
            </a:r>
            <a:r>
              <a:rPr lang="en-GB" altLang="ru-RU" dirty="0" err="1"/>
              <a:t>тұрады</a:t>
            </a:r>
            <a:r>
              <a:rPr lang="en-GB" altLang="ru-RU" dirty="0"/>
              <a:t>. </a:t>
            </a:r>
            <a:r>
              <a:rPr lang="en-GB" altLang="ru-RU" dirty="0" err="1"/>
              <a:t>Жұмыс</a:t>
            </a:r>
            <a:r>
              <a:rPr lang="en-GB" altLang="ru-RU" dirty="0"/>
              <a:t>  </a:t>
            </a:r>
            <a:r>
              <a:rPr lang="en-GB" altLang="ru-RU" dirty="0" err="1"/>
              <a:t>парағының</a:t>
            </a:r>
            <a:r>
              <a:rPr lang="en-GB" altLang="ru-RU" dirty="0"/>
              <a:t> </a:t>
            </a:r>
            <a:r>
              <a:rPr lang="kk-KZ" altLang="ru-RU" smtClean="0"/>
              <a:t>құ</a:t>
            </a:r>
            <a:r>
              <a:rPr lang="en-GB" altLang="ru-RU" smtClean="0"/>
              <a:t>рылымы</a:t>
            </a:r>
            <a:r>
              <a:rPr lang="en-GB" altLang="ru-RU" dirty="0" smtClean="0"/>
              <a:t> </a:t>
            </a:r>
            <a:r>
              <a:rPr lang="en-GB" altLang="ru-RU" dirty="0" err="1"/>
              <a:t>кестенің</a:t>
            </a:r>
            <a:r>
              <a:rPr lang="en-GB" altLang="ru-RU" dirty="0"/>
              <a:t> </a:t>
            </a:r>
            <a:r>
              <a:rPr lang="kk-KZ" altLang="ru-RU" dirty="0" smtClean="0"/>
              <a:t>құ</a:t>
            </a:r>
            <a:r>
              <a:rPr lang="en-GB" altLang="ru-RU" dirty="0" err="1" smtClean="0"/>
              <a:t>рылымындай</a:t>
            </a:r>
            <a:r>
              <a:rPr lang="en-GB" altLang="ru-RU" dirty="0" smtClean="0"/>
              <a:t> </a:t>
            </a:r>
            <a:r>
              <a:rPr lang="en-GB" altLang="ru-RU" dirty="0" err="1"/>
              <a:t>және</a:t>
            </a:r>
            <a:r>
              <a:rPr lang="en-GB" altLang="ru-RU" dirty="0"/>
              <a:t> </a:t>
            </a:r>
            <a:r>
              <a:rPr lang="en-GB" altLang="ru-RU" dirty="0" err="1"/>
              <a:t>ол</a:t>
            </a:r>
            <a:r>
              <a:rPr lang="en-GB" altLang="ru-RU" dirty="0"/>
              <a:t> </a:t>
            </a:r>
            <a:r>
              <a:rPr lang="en-GB" altLang="ru-RU" dirty="0" err="1"/>
              <a:t>бір</a:t>
            </a:r>
            <a:r>
              <a:rPr lang="en-GB" altLang="ru-RU" dirty="0"/>
              <a:t> </a:t>
            </a:r>
            <a:r>
              <a:rPr lang="en-GB" altLang="ru-RU" dirty="0" err="1"/>
              <a:t>немесе</a:t>
            </a:r>
            <a:r>
              <a:rPr lang="en-GB" altLang="ru-RU" dirty="0"/>
              <a:t> </a:t>
            </a:r>
            <a:r>
              <a:rPr lang="en-GB" altLang="ru-RU" dirty="0" err="1"/>
              <a:t>бірнеше</a:t>
            </a:r>
            <a:r>
              <a:rPr lang="en-GB" altLang="ru-RU" dirty="0"/>
              <a:t> </a:t>
            </a:r>
            <a:r>
              <a:rPr lang="en-GB" altLang="ru-RU" dirty="0" err="1"/>
              <a:t>кестені</a:t>
            </a:r>
            <a:r>
              <a:rPr lang="en-GB" altLang="ru-RU" dirty="0"/>
              <a:t> </a:t>
            </a:r>
            <a:r>
              <a:rPr lang="en-GB" altLang="ru-RU" dirty="0" err="1"/>
              <a:t>камтиды</a:t>
            </a:r>
            <a:r>
              <a:rPr lang="en-GB" altLang="ru-RU" dirty="0"/>
              <a:t>. </a:t>
            </a:r>
            <a:r>
              <a:rPr lang="en-GB" altLang="ru-RU" dirty="0" err="1"/>
              <a:t>Әрбір</a:t>
            </a:r>
            <a:r>
              <a:rPr lang="en-GB" altLang="ru-RU" dirty="0"/>
              <a:t> </a:t>
            </a:r>
            <a:r>
              <a:rPr lang="en-GB" altLang="ru-RU" dirty="0" err="1"/>
              <a:t>парақтын</a:t>
            </a:r>
            <a:r>
              <a:rPr lang="en-GB" altLang="ru-RU" dirty="0"/>
              <a:t> </a:t>
            </a:r>
            <a:r>
              <a:rPr lang="en-GB" altLang="ru-RU" dirty="0" err="1"/>
              <a:t>аты</a:t>
            </a:r>
            <a:r>
              <a:rPr lang="en-GB" altLang="ru-RU" dirty="0"/>
              <a:t> </a:t>
            </a:r>
            <a:r>
              <a:rPr lang="en-GB" altLang="ru-RU" dirty="0" err="1"/>
              <a:t>төменгі</a:t>
            </a:r>
            <a:r>
              <a:rPr lang="en-GB" altLang="ru-RU" dirty="0"/>
              <a:t> </a:t>
            </a:r>
            <a:r>
              <a:rPr lang="en-GB" altLang="ru-RU" dirty="0" err="1"/>
              <a:t>жағында</a:t>
            </a:r>
            <a:r>
              <a:rPr lang="en-GB" altLang="ru-RU" dirty="0"/>
              <a:t> </a:t>
            </a:r>
            <a:r>
              <a:rPr lang="en-GB" altLang="ru-RU" dirty="0" err="1"/>
              <a:t>орналасқан</a:t>
            </a:r>
            <a:r>
              <a:rPr lang="en-GB" altLang="ru-RU" dirty="0"/>
              <a:t> </a:t>
            </a:r>
            <a:r>
              <a:rPr lang="en-GB" altLang="ru-RU" dirty="0" err="1"/>
              <a:t>таңбашада</a:t>
            </a:r>
            <a:r>
              <a:rPr lang="en-GB" altLang="ru-RU" dirty="0"/>
              <a:t> </a:t>
            </a:r>
            <a:r>
              <a:rPr lang="en-GB" altLang="ru-RU" dirty="0" err="1"/>
              <a:t>көрініп</a:t>
            </a:r>
            <a:r>
              <a:rPr lang="en-GB" altLang="ru-RU" dirty="0"/>
              <a:t> </a:t>
            </a:r>
            <a:r>
              <a:rPr lang="en-GB" altLang="ru-RU" dirty="0" err="1"/>
              <a:t>тұрады</a:t>
            </a:r>
            <a:r>
              <a:rPr lang="en-GB" altLang="ru-RU" dirty="0"/>
              <a:t>. </a:t>
            </a:r>
            <a:endParaRPr lang="kk-KZ" altLang="ru-RU" dirty="0" smtClean="0"/>
          </a:p>
          <a:p>
            <a: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 err="1" smtClean="0"/>
              <a:t>Әрбір</a:t>
            </a:r>
            <a:r>
              <a:rPr lang="en-GB" altLang="ru-RU" dirty="0" smtClean="0"/>
              <a:t> </a:t>
            </a:r>
            <a:r>
              <a:rPr lang="en-GB" altLang="ru-RU" dirty="0" err="1"/>
              <a:t>жұмыс</a:t>
            </a:r>
            <a:r>
              <a:rPr lang="en-GB" altLang="ru-RU" dirty="0"/>
              <a:t>  </a:t>
            </a:r>
            <a:r>
              <a:rPr lang="en-GB" altLang="ru-RU" dirty="0" err="1"/>
              <a:t>парағы</a:t>
            </a:r>
            <a:r>
              <a:rPr lang="en-GB" altLang="ru-RU" dirty="0"/>
              <a:t> </a:t>
            </a:r>
            <a:r>
              <a:rPr lang="en-GB" altLang="ru-RU" dirty="0" err="1"/>
              <a:t>жолдар</a:t>
            </a:r>
            <a:r>
              <a:rPr lang="en-GB" altLang="ru-RU" dirty="0"/>
              <a:t> </a:t>
            </a:r>
            <a:r>
              <a:rPr lang="en-GB" altLang="ru-RU" dirty="0" err="1"/>
              <a:t>мен</a:t>
            </a:r>
            <a:r>
              <a:rPr lang="en-GB" altLang="ru-RU" dirty="0"/>
              <a:t> </a:t>
            </a:r>
            <a:r>
              <a:rPr lang="en-GB" altLang="ru-RU" dirty="0" err="1"/>
              <a:t>бағандардан</a:t>
            </a:r>
            <a:r>
              <a:rPr lang="en-GB" altLang="ru-RU" dirty="0"/>
              <a:t> </a:t>
            </a:r>
            <a:r>
              <a:rPr lang="en-GB" altLang="ru-RU" dirty="0" err="1"/>
              <a:t>тұрады</a:t>
            </a:r>
            <a:r>
              <a:rPr lang="en-GB" altLang="ru-RU" dirty="0"/>
              <a:t>. </a:t>
            </a:r>
            <a:r>
              <a:rPr lang="en-GB" altLang="ru-RU" dirty="0" err="1"/>
              <a:t>Бағандардың</a:t>
            </a:r>
            <a:r>
              <a:rPr lang="en-GB" altLang="ru-RU" dirty="0"/>
              <a:t> </a:t>
            </a:r>
            <a:r>
              <a:rPr lang="en-GB" altLang="ru-RU" dirty="0" err="1"/>
              <a:t>аты</a:t>
            </a:r>
            <a:r>
              <a:rPr lang="en-GB" altLang="ru-RU" dirty="0"/>
              <a:t> </a:t>
            </a:r>
            <a:r>
              <a:rPr lang="en-GB" altLang="ru-RU" dirty="0" err="1"/>
              <a:t>латын</a:t>
            </a:r>
            <a:r>
              <a:rPr lang="en-GB" altLang="ru-RU" dirty="0"/>
              <a:t> </a:t>
            </a:r>
            <a:r>
              <a:rPr lang="en-GB" altLang="ru-RU" dirty="0" err="1"/>
              <a:t>алфавитінің</a:t>
            </a:r>
            <a:r>
              <a:rPr lang="en-GB" altLang="ru-RU" dirty="0"/>
              <a:t> </a:t>
            </a:r>
            <a:r>
              <a:rPr lang="en-GB" altLang="ru-RU" dirty="0" err="1"/>
              <a:t>бас</a:t>
            </a:r>
            <a:r>
              <a:rPr lang="en-GB" altLang="ru-RU" dirty="0"/>
              <a:t> </a:t>
            </a:r>
            <a:r>
              <a:rPr lang="en-GB" altLang="ru-RU" dirty="0" err="1"/>
              <a:t>әріптерімен</a:t>
            </a:r>
            <a:r>
              <a:rPr lang="en-GB" altLang="ru-RU" dirty="0"/>
              <a:t> </a:t>
            </a:r>
            <a:r>
              <a:rPr lang="en-GB" altLang="ru-RU" dirty="0" err="1"/>
              <a:t>жазылады</a:t>
            </a:r>
            <a:r>
              <a:rPr lang="en-GB" altLang="ru-RU" dirty="0"/>
              <a:t>. </a:t>
            </a:r>
            <a:r>
              <a:rPr lang="en-GB" altLang="ru-RU" dirty="0" err="1"/>
              <a:t>Бір</a:t>
            </a:r>
            <a:r>
              <a:rPr lang="en-GB" altLang="ru-RU" dirty="0"/>
              <a:t> </a:t>
            </a:r>
            <a:r>
              <a:rPr lang="en-GB" altLang="ru-RU" dirty="0" err="1"/>
              <a:t>жұмыс</a:t>
            </a:r>
            <a:r>
              <a:rPr lang="en-GB" altLang="ru-RU" dirty="0"/>
              <a:t>  </a:t>
            </a:r>
            <a:r>
              <a:rPr lang="en-GB" altLang="ru-RU" dirty="0" err="1"/>
              <a:t>парағы</a:t>
            </a:r>
            <a:r>
              <a:rPr lang="en-GB" altLang="ru-RU" dirty="0"/>
              <a:t> 256-ға </a:t>
            </a:r>
            <a:r>
              <a:rPr lang="en-GB" altLang="ru-RU" dirty="0" err="1"/>
              <a:t>дейін</a:t>
            </a:r>
            <a:r>
              <a:rPr lang="en-GB" altLang="ru-RU" dirty="0"/>
              <a:t> </a:t>
            </a:r>
            <a:r>
              <a:rPr lang="en-GB" altLang="ru-RU" dirty="0" err="1"/>
              <a:t>баған</a:t>
            </a:r>
            <a:r>
              <a:rPr lang="en-GB" altLang="ru-RU" dirty="0"/>
              <a:t> </a:t>
            </a:r>
            <a:r>
              <a:rPr lang="en-GB" altLang="ru-RU" dirty="0" err="1"/>
              <a:t>санын</a:t>
            </a:r>
            <a:r>
              <a:rPr lang="en-GB" altLang="ru-RU" dirty="0"/>
              <a:t> </a:t>
            </a:r>
            <a:r>
              <a:rPr lang="en-GB" altLang="ru-RU" dirty="0" err="1"/>
              <a:t>қамти</a:t>
            </a:r>
            <a:r>
              <a:rPr lang="en-GB" altLang="ru-RU" dirty="0"/>
              <a:t> </a:t>
            </a:r>
            <a:r>
              <a:rPr lang="en-GB" altLang="ru-RU" dirty="0" err="1"/>
              <a:t>алады</a:t>
            </a:r>
            <a:r>
              <a:rPr lang="en-GB" altLang="ru-RU" dirty="0"/>
              <a:t>. </a:t>
            </a:r>
            <a:r>
              <a:rPr lang="en-GB" altLang="ru-RU" dirty="0" err="1"/>
              <a:t>Бағандар</a:t>
            </a:r>
            <a:r>
              <a:rPr lang="en-GB" altLang="ru-RU" dirty="0"/>
              <a:t> А-</a:t>
            </a:r>
            <a:r>
              <a:rPr lang="en-GB" altLang="ru-RU" dirty="0" err="1"/>
              <a:t>дан</a:t>
            </a:r>
            <a:r>
              <a:rPr lang="en-GB" altLang="ru-RU" dirty="0"/>
              <a:t> Z </a:t>
            </a:r>
            <a:r>
              <a:rPr lang="en-GB" altLang="ru-RU" dirty="0" err="1"/>
              <a:t>әріптерінің</a:t>
            </a:r>
            <a:r>
              <a:rPr lang="en-GB" altLang="ru-RU" dirty="0"/>
              <a:t> </a:t>
            </a:r>
            <a:r>
              <a:rPr lang="en-GB" altLang="ru-RU" dirty="0" err="1"/>
              <a:t>комбинацияларымен</a:t>
            </a:r>
            <a:r>
              <a:rPr lang="en-GB" altLang="ru-RU" dirty="0"/>
              <a:t> </a:t>
            </a:r>
            <a:r>
              <a:rPr lang="en-GB" altLang="ru-RU" dirty="0" err="1"/>
              <a:t>белгіленеді</a:t>
            </a:r>
            <a:r>
              <a:rPr lang="en-GB" altLang="ru-RU" dirty="0"/>
              <a:t>, </a:t>
            </a:r>
            <a:r>
              <a:rPr lang="en-GB" altLang="ru-RU" dirty="0" err="1"/>
              <a:t>ал</a:t>
            </a:r>
            <a:r>
              <a:rPr lang="en-GB" altLang="ru-RU" dirty="0"/>
              <a:t> </a:t>
            </a:r>
            <a:r>
              <a:rPr lang="en-GB" altLang="ru-RU" dirty="0" err="1"/>
              <a:t>жолдар</a:t>
            </a:r>
            <a:r>
              <a:rPr lang="en-GB" altLang="ru-RU" dirty="0"/>
              <a:t> 1-ден </a:t>
            </a:r>
            <a:r>
              <a:rPr lang="en-GB" altLang="ru-RU" dirty="0" err="1"/>
              <a:t>бастап</a:t>
            </a:r>
            <a:r>
              <a:rPr lang="en-GB" altLang="ru-RU" dirty="0"/>
              <a:t> 65536-ға </a:t>
            </a:r>
            <a:r>
              <a:rPr lang="en-GB" altLang="ru-RU" dirty="0" err="1"/>
              <a:t>дейін</a:t>
            </a:r>
            <a:r>
              <a:rPr lang="en-GB" altLang="ru-RU" dirty="0"/>
              <a:t> </a:t>
            </a:r>
            <a:r>
              <a:rPr lang="en-GB" altLang="ru-RU" dirty="0" err="1"/>
              <a:t>нөмірленеді</a:t>
            </a:r>
            <a:r>
              <a:rPr lang="en-GB" altLang="ru-RU" dirty="0"/>
              <a:t>.</a:t>
            </a:r>
          </a:p>
          <a:p>
            <a:endParaRPr 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5734050"/>
            <a:ext cx="1873250" cy="7207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algn="ctr" eaLnBrk="1" hangingPunct="1"/>
            <a:r>
              <a:rPr lang="kk-KZ" altLang="ru-RU">
                <a:latin typeface="Verdana" pitchFamily="34" charset="0"/>
              </a:rPr>
              <a:t>Жұмыс кітабы</a:t>
            </a:r>
            <a:endParaRPr lang="ru-RU" altLang="ru-RU">
              <a:latin typeface="Verdana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771775" y="5949950"/>
            <a:ext cx="792163" cy="287338"/>
          </a:xfrm>
          <a:prstGeom prst="rightArrow">
            <a:avLst>
              <a:gd name="adj1" fmla="val 50000"/>
              <a:gd name="adj2" fmla="val 68923"/>
            </a:avLst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08400" y="5734050"/>
            <a:ext cx="1873250" cy="7207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algn="ctr" eaLnBrk="1" hangingPunct="1"/>
            <a:r>
              <a:rPr lang="kk-KZ" altLang="ru-RU" u="sng" dirty="0">
                <a:solidFill>
                  <a:schemeClr val="hlink"/>
                </a:solidFill>
                <a:latin typeface="Verdana" pitchFamily="34" charset="0"/>
              </a:rPr>
              <a:t>255</a:t>
            </a:r>
            <a:r>
              <a:rPr lang="kk-KZ" altLang="ru-RU" dirty="0">
                <a:latin typeface="Verdana" pitchFamily="34" charset="0"/>
              </a:rPr>
              <a:t> бетке</a:t>
            </a:r>
          </a:p>
          <a:p>
            <a:pPr algn="ctr" eaLnBrk="1" hangingPunct="1"/>
            <a:r>
              <a:rPr lang="kk-KZ" altLang="ru-RU" dirty="0">
                <a:latin typeface="Verdana" pitchFamily="34" charset="0"/>
              </a:rPr>
              <a:t>дейін</a:t>
            </a:r>
            <a:endParaRPr lang="ru-RU" altLang="ru-RU" dirty="0">
              <a:latin typeface="Verdana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867399" y="5713268"/>
            <a:ext cx="792163" cy="287338"/>
          </a:xfrm>
          <a:prstGeom prst="rightArrow">
            <a:avLst>
              <a:gd name="adj1" fmla="val 50000"/>
              <a:gd name="adj2" fmla="val 68923"/>
            </a:avLst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866507" y="6167437"/>
            <a:ext cx="792163" cy="287338"/>
          </a:xfrm>
          <a:prstGeom prst="rightArrow">
            <a:avLst>
              <a:gd name="adj1" fmla="val 50000"/>
              <a:gd name="adj2" fmla="val 68923"/>
            </a:avLst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859034" y="5516563"/>
            <a:ext cx="1891266" cy="5048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algn="ctr" eaLnBrk="1" hangingPunct="1"/>
            <a:r>
              <a:rPr lang="kk-KZ" altLang="ru-RU" b="1" u="sng" dirty="0">
                <a:solidFill>
                  <a:schemeClr val="hlink"/>
                </a:solidFill>
                <a:latin typeface="Verdana" pitchFamily="34" charset="0"/>
              </a:rPr>
              <a:t>65536</a:t>
            </a:r>
            <a:r>
              <a:rPr lang="kk-KZ" altLang="ru-RU" dirty="0">
                <a:latin typeface="Verdana" pitchFamily="34" charset="0"/>
              </a:rPr>
              <a:t> жол</a:t>
            </a:r>
            <a:endParaRPr lang="ru-RU" altLang="ru-RU" dirty="0">
              <a:latin typeface="Verdana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859034" y="6167437"/>
            <a:ext cx="1891265" cy="4603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KaZ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KaZ" pitchFamily="18" charset="0"/>
              </a:defRPr>
            </a:lvl9pPr>
          </a:lstStyle>
          <a:p>
            <a:pPr algn="ctr" eaLnBrk="1" hangingPunct="1"/>
            <a:r>
              <a:rPr lang="kk-KZ" altLang="ru-RU" b="1" u="sng" dirty="0">
                <a:solidFill>
                  <a:schemeClr val="hlink"/>
                </a:solidFill>
                <a:latin typeface="Verdana" pitchFamily="34" charset="0"/>
              </a:rPr>
              <a:t>256</a:t>
            </a:r>
            <a:r>
              <a:rPr lang="kk-KZ" altLang="ru-RU" dirty="0">
                <a:latin typeface="Verdana" pitchFamily="34" charset="0"/>
              </a:rPr>
              <a:t> бағана</a:t>
            </a:r>
            <a:endParaRPr lang="ru-RU" altLang="ru-RU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3268960"/>
          </a:xfrm>
          <a:ln w="76200">
            <a:solidFill>
              <a:srgbClr val="FF0000"/>
            </a:solidFill>
            <a:prstDash val="sysDot"/>
          </a:ln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Ұяшық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бұл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баған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жолдың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қиылысы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Ағымдағы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ұяшықтың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ішіндегі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мәліметтері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адресі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жолында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бейнеленеді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Ол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электрондық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кестенің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мәліметтер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енгізетін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ең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кіші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элементі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болып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табылады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Әрбір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ұяшықтың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жол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бағандардың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белгіленуінен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тұратын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адресі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болады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Мысалы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kk-K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С22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k-K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21, </a:t>
            </a:r>
            <a:r>
              <a:rPr lang="kk-K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Е15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kk-K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Е28.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3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t="25596" r="21548" b="16014"/>
          <a:stretch/>
        </p:blipFill>
        <p:spPr bwMode="auto">
          <a:xfrm>
            <a:off x="0" y="260648"/>
            <a:ext cx="914399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6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3400"/>
            <a:ext cx="6491064" cy="990600"/>
          </a:xfrm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</a:rPr>
              <a:t>Мәліметтерді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</a:rPr>
              <a:t>енгізу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algn="just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/>
              <a:t> </a:t>
            </a:r>
            <a:r>
              <a:rPr lang="en-GB" altLang="ru-RU" i="1" dirty="0" err="1"/>
              <a:t>Енгізілетін</a:t>
            </a:r>
            <a:r>
              <a:rPr lang="en-GB" altLang="ru-RU" i="1" dirty="0"/>
              <a:t> </a:t>
            </a:r>
            <a:r>
              <a:rPr lang="en-GB" altLang="ru-RU" i="1" dirty="0" err="1"/>
              <a:t>мәліметтің</a:t>
            </a:r>
            <a:r>
              <a:rPr lang="en-GB" altLang="ru-RU" i="1" dirty="0"/>
              <a:t> </a:t>
            </a:r>
            <a:r>
              <a:rPr lang="en-GB" altLang="ru-RU" i="1" dirty="0" err="1"/>
              <a:t>сан</a:t>
            </a:r>
            <a:r>
              <a:rPr lang="en-GB" altLang="ru-RU" i="1" dirty="0"/>
              <a:t> </a:t>
            </a:r>
            <a:r>
              <a:rPr lang="en-GB" altLang="ru-RU" i="1" dirty="0" err="1"/>
              <a:t>немесе</a:t>
            </a:r>
            <a:r>
              <a:rPr lang="en-GB" altLang="ru-RU" i="1" dirty="0"/>
              <a:t> </a:t>
            </a:r>
            <a:r>
              <a:rPr lang="en-GB" altLang="ru-RU" i="1" dirty="0" err="1"/>
              <a:t>формула</a:t>
            </a:r>
            <a:r>
              <a:rPr lang="en-GB" altLang="ru-RU" i="1" dirty="0"/>
              <a:t> </a:t>
            </a:r>
            <a:r>
              <a:rPr lang="en-GB" altLang="ru-RU" i="1" dirty="0" err="1"/>
              <a:t>екенін</a:t>
            </a:r>
            <a:r>
              <a:rPr lang="en-GB" altLang="ru-RU" i="1" dirty="0"/>
              <a:t> </a:t>
            </a:r>
            <a:r>
              <a:rPr lang="en-GB" altLang="ru-RU" i="1" dirty="0" err="1"/>
              <a:t>оның</a:t>
            </a:r>
            <a:r>
              <a:rPr lang="en-GB" altLang="ru-RU" i="1" dirty="0"/>
              <a:t> </a:t>
            </a:r>
            <a:r>
              <a:rPr lang="en-GB" altLang="ru-RU" i="1" dirty="0" err="1"/>
              <a:t>алғашкы</a:t>
            </a:r>
            <a:r>
              <a:rPr lang="en-GB" altLang="ru-RU" i="1" dirty="0"/>
              <a:t> </a:t>
            </a:r>
            <a:r>
              <a:rPr lang="en-GB" altLang="ru-RU" i="1" dirty="0" err="1"/>
              <a:t>символына</a:t>
            </a:r>
            <a:r>
              <a:rPr lang="en-GB" altLang="ru-RU" i="1" dirty="0"/>
              <a:t> </a:t>
            </a:r>
            <a:r>
              <a:rPr lang="en-GB" altLang="ru-RU" i="1" dirty="0" err="1"/>
              <a:t>қарап</a:t>
            </a:r>
            <a:r>
              <a:rPr lang="en-GB" altLang="ru-RU" i="1" dirty="0"/>
              <a:t> </a:t>
            </a:r>
            <a:r>
              <a:rPr lang="en-GB" altLang="ru-RU" i="1" dirty="0" err="1"/>
              <a:t>аныктайды</a:t>
            </a:r>
            <a:r>
              <a:rPr lang="en-GB" altLang="ru-RU" i="1" dirty="0"/>
              <a:t>. </a:t>
            </a:r>
            <a:r>
              <a:rPr lang="en-GB" altLang="ru-RU" i="1" dirty="0" err="1"/>
              <a:t>Егер</a:t>
            </a:r>
            <a:r>
              <a:rPr lang="en-GB" altLang="ru-RU" i="1" dirty="0"/>
              <a:t> </a:t>
            </a:r>
            <a:r>
              <a:rPr lang="en-GB" altLang="ru-RU" i="1" dirty="0" err="1"/>
              <a:t>енгізілетін</a:t>
            </a:r>
            <a:r>
              <a:rPr lang="en-GB" altLang="ru-RU" i="1" dirty="0"/>
              <a:t> </a:t>
            </a:r>
            <a:r>
              <a:rPr lang="en-GB" altLang="ru-RU" i="1" dirty="0" err="1"/>
              <a:t>символдың</a:t>
            </a:r>
            <a:r>
              <a:rPr lang="en-GB" altLang="ru-RU" i="1" dirty="0"/>
              <a:t> </a:t>
            </a:r>
            <a:r>
              <a:rPr lang="en-GB" altLang="ru-RU" i="1" dirty="0" err="1"/>
              <a:t>біріншісі</a:t>
            </a:r>
            <a:r>
              <a:rPr lang="en-GB" altLang="ru-RU" i="1" dirty="0"/>
              <a:t> </a:t>
            </a:r>
            <a:r>
              <a:rPr lang="en-GB" altLang="ru-RU" i="1" dirty="0" err="1"/>
              <a:t>сан</a:t>
            </a:r>
            <a:r>
              <a:rPr lang="en-GB" altLang="ru-RU" i="1" dirty="0"/>
              <a:t> </a:t>
            </a:r>
            <a:r>
              <a:rPr lang="en-GB" altLang="ru-RU" i="1" dirty="0" err="1"/>
              <a:t>болса</a:t>
            </a:r>
            <a:r>
              <a:rPr lang="en-GB" altLang="ru-RU" i="1" dirty="0"/>
              <a:t>, </a:t>
            </a:r>
            <a:r>
              <a:rPr lang="en-GB" altLang="ru-RU" i="1" dirty="0" err="1"/>
              <a:t>онда</a:t>
            </a:r>
            <a:r>
              <a:rPr lang="en-GB" altLang="ru-RU" i="1" dirty="0"/>
              <a:t> </a:t>
            </a:r>
            <a:r>
              <a:rPr lang="en-GB" altLang="ru-RU" i="1" dirty="0" err="1"/>
              <a:t>оны</a:t>
            </a:r>
            <a:r>
              <a:rPr lang="en-GB" altLang="ru-RU" i="1" dirty="0"/>
              <a:t> </a:t>
            </a:r>
            <a:r>
              <a:rPr lang="en-GB" altLang="ru-RU" i="1" dirty="0" err="1"/>
              <a:t>сандық</a:t>
            </a:r>
            <a:r>
              <a:rPr lang="en-GB" altLang="ru-RU" i="1" dirty="0"/>
              <a:t> </a:t>
            </a:r>
            <a:r>
              <a:rPr lang="en-GB" altLang="ru-RU" i="1" dirty="0" err="1"/>
              <a:t>типке</a:t>
            </a:r>
            <a:r>
              <a:rPr lang="en-GB" altLang="ru-RU" i="1" dirty="0"/>
              <a:t> </a:t>
            </a:r>
            <a:r>
              <a:rPr lang="en-GB" altLang="ru-RU" i="1" dirty="0" err="1"/>
              <a:t>жатқызады</a:t>
            </a:r>
            <a:r>
              <a:rPr lang="en-GB" altLang="ru-RU" i="1" dirty="0"/>
              <a:t>. </a:t>
            </a:r>
            <a:r>
              <a:rPr lang="en-GB" altLang="ru-RU" i="1" dirty="0" err="1"/>
              <a:t>Егер</a:t>
            </a:r>
            <a:r>
              <a:rPr lang="en-GB" altLang="ru-RU" i="1" dirty="0"/>
              <a:t> </a:t>
            </a:r>
            <a:r>
              <a:rPr lang="en-GB" altLang="ru-RU" i="1" dirty="0" err="1"/>
              <a:t>біріншісі</a:t>
            </a:r>
            <a:r>
              <a:rPr lang="en-GB" altLang="ru-RU" i="1" dirty="0"/>
              <a:t> </a:t>
            </a:r>
            <a:r>
              <a:rPr lang="en-GB" altLang="ru-RU" i="1" dirty="0" err="1"/>
              <a:t>теңдік</a:t>
            </a:r>
            <a:r>
              <a:rPr lang="en-GB" altLang="ru-RU" i="1" dirty="0"/>
              <a:t> </a:t>
            </a:r>
            <a:r>
              <a:rPr lang="en-GB" altLang="ru-RU" i="1" dirty="0" err="1"/>
              <a:t>белгісі</a:t>
            </a:r>
            <a:r>
              <a:rPr lang="en-GB" altLang="ru-RU" i="1" dirty="0"/>
              <a:t> </a:t>
            </a:r>
            <a:r>
              <a:rPr lang="en-GB" altLang="ru-RU" i="1" dirty="0" err="1"/>
              <a:t>болса</a:t>
            </a:r>
            <a:r>
              <a:rPr lang="en-GB" altLang="ru-RU" i="1" dirty="0"/>
              <a:t>, </a:t>
            </a:r>
            <a:r>
              <a:rPr lang="en-GB" altLang="ru-RU" i="1" dirty="0" err="1"/>
              <a:t>формула</a:t>
            </a:r>
            <a:r>
              <a:rPr lang="en-GB" altLang="ru-RU" i="1" dirty="0"/>
              <a:t> </a:t>
            </a:r>
            <a:r>
              <a:rPr lang="en-GB" altLang="ru-RU" i="1" dirty="0" err="1"/>
              <a:t>деп</a:t>
            </a:r>
            <a:r>
              <a:rPr lang="en-GB" altLang="ru-RU" i="1" dirty="0"/>
              <a:t> </a:t>
            </a:r>
            <a:r>
              <a:rPr lang="en-GB" altLang="ru-RU" i="1" dirty="0" err="1"/>
              <a:t>қабылдайды</a:t>
            </a:r>
            <a:r>
              <a:rPr lang="en-GB" altLang="ru-RU" i="1" dirty="0"/>
              <a:t>. </a:t>
            </a:r>
            <a:r>
              <a:rPr lang="en-GB" altLang="ru-RU" i="1" dirty="0" err="1"/>
              <a:t>Егер</a:t>
            </a:r>
            <a:r>
              <a:rPr lang="en-GB" altLang="ru-RU" i="1" dirty="0"/>
              <a:t> </a:t>
            </a:r>
            <a:r>
              <a:rPr lang="en-GB" altLang="ru-RU" i="1" dirty="0" err="1"/>
              <a:t>бірінші</a:t>
            </a:r>
            <a:r>
              <a:rPr lang="en-GB" altLang="ru-RU" i="1" dirty="0"/>
              <a:t> </a:t>
            </a:r>
            <a:r>
              <a:rPr lang="en-GB" altLang="ru-RU" i="1" dirty="0" err="1"/>
              <a:t>символымыз</a:t>
            </a:r>
            <a:r>
              <a:rPr lang="en-GB" altLang="ru-RU" i="1" dirty="0"/>
              <a:t> </a:t>
            </a:r>
            <a:r>
              <a:rPr lang="en-GB" altLang="ru-RU" i="1" dirty="0" err="1"/>
              <a:t>әріп</a:t>
            </a:r>
            <a:r>
              <a:rPr lang="en-GB" altLang="ru-RU" i="1" dirty="0"/>
              <a:t> </a:t>
            </a:r>
            <a:r>
              <a:rPr lang="en-GB" altLang="ru-RU" i="1" dirty="0" err="1"/>
              <a:t>немесе</a:t>
            </a:r>
            <a:r>
              <a:rPr lang="en-GB" altLang="ru-RU" i="1" dirty="0"/>
              <a:t> </a:t>
            </a:r>
            <a:r>
              <a:rPr lang="en-GB" altLang="ru-RU" i="1" dirty="0" err="1"/>
              <a:t>апостроф</a:t>
            </a:r>
            <a:r>
              <a:rPr lang="en-GB" altLang="ru-RU" i="1" dirty="0"/>
              <a:t> (') </a:t>
            </a:r>
            <a:r>
              <a:rPr lang="en-GB" altLang="ru-RU" i="1" dirty="0" err="1"/>
              <a:t>болса</a:t>
            </a:r>
            <a:r>
              <a:rPr lang="en-GB" altLang="ru-RU" i="1" dirty="0"/>
              <a:t>, </a:t>
            </a:r>
            <a:r>
              <a:rPr lang="en-GB" altLang="ru-RU" i="1" dirty="0" err="1"/>
              <a:t>мәтін</a:t>
            </a:r>
            <a:r>
              <a:rPr lang="en-GB" altLang="ru-RU" i="1" dirty="0"/>
              <a:t> </a:t>
            </a:r>
            <a:r>
              <a:rPr lang="en-GB" altLang="ru-RU" i="1" dirty="0" err="1"/>
              <a:t>деп</a:t>
            </a:r>
            <a:r>
              <a:rPr lang="en-GB" altLang="ru-RU" i="1" dirty="0"/>
              <a:t> </a:t>
            </a:r>
            <a:r>
              <a:rPr lang="en-GB" altLang="ru-RU" i="1" dirty="0" err="1"/>
              <a:t>кабылдайды</a:t>
            </a:r>
            <a:r>
              <a:rPr lang="en-GB" altLang="ru-RU" i="1" dirty="0"/>
              <a:t>.</a:t>
            </a:r>
          </a:p>
          <a:p>
            <a:pPr marL="341313" indent="-341313" algn="just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i="1" dirty="0"/>
              <a:t>  </a:t>
            </a:r>
            <a:r>
              <a:rPr lang="en-GB" altLang="ru-RU" i="1" dirty="0" err="1"/>
              <a:t>Мәліметтерді</a:t>
            </a:r>
            <a:r>
              <a:rPr lang="en-GB" altLang="ru-RU" i="1" dirty="0"/>
              <a:t> </a:t>
            </a:r>
            <a:r>
              <a:rPr lang="en-GB" altLang="ru-RU" i="1" dirty="0" err="1"/>
              <a:t>енгізу</a:t>
            </a:r>
            <a:r>
              <a:rPr lang="en-GB" altLang="ru-RU" i="1" dirty="0"/>
              <a:t> </a:t>
            </a:r>
            <a:r>
              <a:rPr lang="en-GB" altLang="ru-RU" b="1" i="1" dirty="0" err="1"/>
              <a:t>Еnter</a:t>
            </a:r>
            <a:r>
              <a:rPr lang="en-GB" altLang="ru-RU" i="1" dirty="0"/>
              <a:t> </a:t>
            </a:r>
            <a:r>
              <a:rPr lang="en-GB" altLang="ru-RU" i="1" dirty="0" err="1"/>
              <a:t>пернесін</a:t>
            </a:r>
            <a:r>
              <a:rPr lang="en-GB" altLang="ru-RU" i="1" dirty="0"/>
              <a:t> </a:t>
            </a:r>
            <a:r>
              <a:rPr lang="en-GB" altLang="ru-RU" i="1" dirty="0" err="1"/>
              <a:t>басумен</a:t>
            </a:r>
            <a:r>
              <a:rPr lang="en-GB" altLang="ru-RU" i="1" dirty="0"/>
              <a:t> </a:t>
            </a:r>
            <a:r>
              <a:rPr lang="en-GB" altLang="ru-RU" i="1" dirty="0" err="1"/>
              <a:t>жүзеге</a:t>
            </a:r>
            <a:r>
              <a:rPr lang="en-GB" altLang="ru-RU" i="1" dirty="0"/>
              <a:t> </a:t>
            </a:r>
            <a:r>
              <a:rPr lang="en-GB" altLang="ru-RU" i="1" dirty="0" err="1"/>
              <a:t>асырылады</a:t>
            </a:r>
            <a:r>
              <a:rPr lang="en-GB" altLang="ru-RU" i="1" dirty="0"/>
              <a:t>. </a:t>
            </a:r>
            <a:r>
              <a:rPr lang="en-GB" altLang="ru-RU" i="1" dirty="0" err="1"/>
              <a:t>Енгізілген</a:t>
            </a:r>
            <a:r>
              <a:rPr lang="en-GB" altLang="ru-RU" i="1" dirty="0"/>
              <a:t> </a:t>
            </a:r>
            <a:r>
              <a:rPr lang="en-GB" altLang="ru-RU" i="1" dirty="0" err="1"/>
              <a:t>мәліметтерді</a:t>
            </a:r>
            <a:r>
              <a:rPr lang="en-GB" altLang="ru-RU" i="1" dirty="0"/>
              <a:t> </a:t>
            </a:r>
            <a:r>
              <a:rPr lang="en-GB" altLang="ru-RU" i="1" dirty="0" err="1"/>
              <a:t>енгізбей</a:t>
            </a:r>
            <a:r>
              <a:rPr lang="en-GB" altLang="ru-RU" i="1" dirty="0"/>
              <a:t> </a:t>
            </a:r>
            <a:r>
              <a:rPr lang="en-GB" altLang="ru-RU" i="1" dirty="0" err="1"/>
              <a:t>алып</a:t>
            </a:r>
            <a:r>
              <a:rPr lang="en-GB" altLang="ru-RU" i="1" dirty="0"/>
              <a:t> </a:t>
            </a:r>
            <a:r>
              <a:rPr lang="en-GB" altLang="ru-RU" i="1" dirty="0" err="1"/>
              <a:t>тастау</a:t>
            </a:r>
            <a:r>
              <a:rPr lang="en-GB" altLang="ru-RU" i="1" dirty="0"/>
              <a:t> </a:t>
            </a:r>
            <a:r>
              <a:rPr lang="en-GB" altLang="ru-RU" i="1" dirty="0" err="1"/>
              <a:t>үшін</a:t>
            </a:r>
            <a:r>
              <a:rPr lang="en-GB" altLang="ru-RU" i="1" dirty="0"/>
              <a:t> </a:t>
            </a:r>
            <a:r>
              <a:rPr lang="en-GB" altLang="ru-RU" i="1" dirty="0" err="1"/>
              <a:t>немесе</a:t>
            </a:r>
            <a:r>
              <a:rPr lang="en-GB" altLang="ru-RU" i="1" dirty="0"/>
              <a:t> </a:t>
            </a:r>
            <a:r>
              <a:rPr lang="en-GB" altLang="ru-RU" i="1" dirty="0" err="1"/>
              <a:t>ұяшыктың</a:t>
            </a:r>
            <a:r>
              <a:rPr lang="en-GB" altLang="ru-RU" i="1" dirty="0"/>
              <a:t> </a:t>
            </a:r>
            <a:r>
              <a:rPr lang="en-GB" altLang="ru-RU" i="1" dirty="0" err="1"/>
              <a:t>бастапкы</a:t>
            </a:r>
            <a:r>
              <a:rPr lang="en-GB" altLang="ru-RU" i="1" dirty="0"/>
              <a:t> </a:t>
            </a:r>
            <a:r>
              <a:rPr lang="en-GB" altLang="ru-RU" i="1" dirty="0" err="1"/>
              <a:t>мәндерін</a:t>
            </a:r>
            <a:r>
              <a:rPr lang="en-GB" altLang="ru-RU" i="1" dirty="0"/>
              <a:t> </a:t>
            </a:r>
            <a:r>
              <a:rPr lang="en-GB" altLang="ru-RU" i="1" dirty="0" err="1"/>
              <a:t>калпына</a:t>
            </a:r>
            <a:r>
              <a:rPr lang="en-GB" altLang="ru-RU" i="1" dirty="0"/>
              <a:t> </a:t>
            </a:r>
            <a:r>
              <a:rPr lang="en-GB" altLang="ru-RU" i="1" dirty="0" err="1"/>
              <a:t>келтіру</a:t>
            </a:r>
            <a:r>
              <a:rPr lang="en-GB" altLang="ru-RU" i="1" dirty="0"/>
              <a:t> </a:t>
            </a:r>
            <a:r>
              <a:rPr lang="en-GB" altLang="ru-RU" i="1" dirty="0" err="1"/>
              <a:t>үшін</a:t>
            </a:r>
            <a:r>
              <a:rPr lang="en-GB" altLang="ru-RU" i="1" dirty="0"/>
              <a:t> </a:t>
            </a:r>
            <a:r>
              <a:rPr lang="en-GB" altLang="ru-RU" b="1" i="1" dirty="0" err="1"/>
              <a:t>Еsс</a:t>
            </a:r>
            <a:r>
              <a:rPr lang="en-GB" altLang="ru-RU" i="1" dirty="0"/>
              <a:t> </a:t>
            </a:r>
            <a:r>
              <a:rPr lang="en-GB" altLang="ru-RU" i="1" dirty="0" err="1"/>
              <a:t>пернесін</a:t>
            </a:r>
            <a:r>
              <a:rPr lang="en-GB" altLang="ru-RU" i="1" dirty="0"/>
              <a:t> </a:t>
            </a:r>
            <a:r>
              <a:rPr lang="en-GB" altLang="ru-RU" i="1" dirty="0" err="1"/>
              <a:t>басамыз</a:t>
            </a:r>
            <a:r>
              <a:rPr lang="en-GB" altLang="ru-RU" i="1" dirty="0"/>
              <a:t> </a:t>
            </a:r>
            <a:r>
              <a:rPr lang="en-GB" altLang="ru-RU" i="1" dirty="0" err="1"/>
              <a:t>немесе</a:t>
            </a:r>
            <a:r>
              <a:rPr lang="en-GB" altLang="ru-RU" i="1" dirty="0"/>
              <a:t> </a:t>
            </a:r>
            <a:r>
              <a:rPr lang="en-GB" altLang="ru-RU" i="1" dirty="0" err="1"/>
              <a:t>формулалар</a:t>
            </a:r>
            <a:r>
              <a:rPr lang="en-GB" altLang="ru-RU" i="1" dirty="0"/>
              <a:t> </a:t>
            </a:r>
            <a:r>
              <a:rPr lang="en-GB" altLang="ru-RU" i="1" dirty="0" err="1"/>
              <a:t>жолындағы</a:t>
            </a:r>
            <a:r>
              <a:rPr lang="en-GB" altLang="ru-RU" i="1" dirty="0"/>
              <a:t> </a:t>
            </a:r>
            <a:r>
              <a:rPr lang="en-GB" altLang="ru-RU" i="1" dirty="0" err="1"/>
              <a:t>Болдырмау</a:t>
            </a:r>
            <a:r>
              <a:rPr lang="en-GB" altLang="ru-RU" i="1" dirty="0"/>
              <a:t>(</a:t>
            </a:r>
            <a:r>
              <a:rPr lang="en-GB" altLang="ru-RU" i="1" dirty="0" err="1"/>
              <a:t>Отмена</a:t>
            </a:r>
            <a:r>
              <a:rPr lang="en-GB" altLang="ru-RU" i="1" dirty="0"/>
              <a:t>) </a:t>
            </a:r>
            <a:r>
              <a:rPr lang="en-GB" altLang="ru-RU" i="1" dirty="0" err="1"/>
              <a:t>батырмасын</a:t>
            </a:r>
            <a:r>
              <a:rPr lang="en-GB" altLang="ru-RU" i="1" dirty="0"/>
              <a:t> </a:t>
            </a:r>
            <a:r>
              <a:rPr lang="en-GB" altLang="ru-RU" i="1" dirty="0" err="1"/>
              <a:t>шертеміз</a:t>
            </a:r>
            <a:r>
              <a:rPr lang="en-GB" alt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913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u="sng" dirty="0" err="1"/>
              <a:t>Формулаларды</a:t>
            </a:r>
            <a:r>
              <a:rPr lang="ru-RU" u="sng" dirty="0"/>
              <a:t> </a:t>
            </a:r>
            <a:r>
              <a:rPr lang="ru-RU" u="sng" dirty="0" err="1"/>
              <a:t>енгізу</a:t>
            </a:r>
            <a:r>
              <a:rPr lang="ru-RU" u="sng" dirty="0"/>
              <a:t>. </a:t>
            </a:r>
            <a:r>
              <a:rPr lang="ru-RU" u="sng" dirty="0" err="1"/>
              <a:t>Формулаларды</a:t>
            </a:r>
            <a:r>
              <a:rPr lang="ru-RU" u="sng" dirty="0"/>
              <a:t> </a:t>
            </a:r>
            <a:r>
              <a:rPr lang="ru-RU" u="sng" dirty="0" err="1"/>
              <a:t>қолдану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енгізгеннен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мәндерді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өзгертетін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болсақ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енгізбесеңіз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/>
              <a:t> </a:t>
            </a:r>
            <a:r>
              <a:rPr lang="ru-RU" dirty="0" smtClean="0"/>
              <a:t>               Формула </a:t>
            </a:r>
            <a:r>
              <a:rPr lang="ru-RU" dirty="0" err="1"/>
              <a:t>жолы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37705" r="32800" b="34682"/>
          <a:stretch/>
        </p:blipFill>
        <p:spPr bwMode="auto">
          <a:xfrm>
            <a:off x="467544" y="1556793"/>
            <a:ext cx="756083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Диаграмма </a:t>
            </a:r>
            <a:r>
              <a:rPr lang="ru-RU" b="1" u="sng" dirty="0" err="1"/>
              <a:t>құру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C:\Users\Бека\Desktop\3370_html_7ac676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25513" r="23497" b="10626"/>
          <a:stretch/>
        </p:blipFill>
        <p:spPr bwMode="auto">
          <a:xfrm>
            <a:off x="467544" y="1196752"/>
            <a:ext cx="82089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84304"/>
          </a:xfrm>
          <a:ln w="57150">
            <a:solidFill>
              <a:srgbClr val="002060"/>
            </a:solidFill>
            <a:prstDash val="lgDashDot"/>
          </a:ln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Мысалы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err="1"/>
              <a:t>Шаруашылық</a:t>
            </a:r>
            <a:r>
              <a:rPr lang="ru-RU" sz="2200" dirty="0"/>
              <a:t> </a:t>
            </a:r>
            <a:r>
              <a:rPr lang="ru-RU" sz="2200" dirty="0" err="1"/>
              <a:t>есептегі</a:t>
            </a:r>
            <a:r>
              <a:rPr lang="ru-RU" sz="2200" dirty="0"/>
              <a:t> </a:t>
            </a:r>
            <a:r>
              <a:rPr lang="ru-RU" sz="2200" dirty="0" err="1"/>
              <a:t>аурухананың</a:t>
            </a:r>
            <a:r>
              <a:rPr lang="ru-RU" sz="2200" dirty="0"/>
              <a:t> </a:t>
            </a:r>
            <a:r>
              <a:rPr lang="ru-RU" sz="2200" dirty="0" err="1"/>
              <a:t>меңгерушісі</a:t>
            </a:r>
            <a:r>
              <a:rPr lang="ru-RU" sz="2200" dirty="0"/>
              <a:t> </a:t>
            </a:r>
            <a:r>
              <a:rPr lang="ru-RU" sz="2200" dirty="0" err="1"/>
              <a:t>штаттық</a:t>
            </a:r>
            <a:r>
              <a:rPr lang="ru-RU" sz="2200" dirty="0"/>
              <a:t> </a:t>
            </a:r>
            <a:r>
              <a:rPr lang="ru-RU" sz="2200" dirty="0" err="1"/>
              <a:t>кесте</a:t>
            </a:r>
            <a:r>
              <a:rPr lang="ru-RU" sz="2200" dirty="0"/>
              <a:t> </a:t>
            </a:r>
            <a:r>
              <a:rPr lang="ru-RU" sz="2200" dirty="0" err="1"/>
              <a:t>құруы</a:t>
            </a:r>
            <a:r>
              <a:rPr lang="ru-RU" sz="2200" dirty="0"/>
              <a:t> </a:t>
            </a:r>
            <a:r>
              <a:rPr lang="ru-RU" sz="2200" dirty="0" err="1"/>
              <a:t>керек</a:t>
            </a:r>
            <a:r>
              <a:rPr lang="ru-RU" sz="2200" dirty="0"/>
              <a:t>, </a:t>
            </a:r>
            <a:r>
              <a:rPr lang="ru-RU" sz="2200" dirty="0" err="1"/>
              <a:t>яғни</a:t>
            </a:r>
            <a:r>
              <a:rPr lang="ru-RU" sz="2200" dirty="0"/>
              <a:t> </a:t>
            </a:r>
            <a:r>
              <a:rPr lang="ru-RU" sz="2200" dirty="0" err="1"/>
              <a:t>ол</a:t>
            </a:r>
            <a:r>
              <a:rPr lang="ru-RU" sz="2200" dirty="0"/>
              <a:t> </a:t>
            </a:r>
            <a:r>
              <a:rPr lang="ru-RU" sz="2200" dirty="0" err="1"/>
              <a:t>қандай</a:t>
            </a:r>
            <a:r>
              <a:rPr lang="ru-RU" sz="2200" dirty="0"/>
              <a:t> </a:t>
            </a:r>
            <a:r>
              <a:rPr lang="ru-RU" sz="2200" dirty="0" err="1"/>
              <a:t>лауазымдарға</a:t>
            </a:r>
            <a:r>
              <a:rPr lang="ru-RU" sz="2200" dirty="0"/>
              <a:t>, </a:t>
            </a:r>
            <a:r>
              <a:rPr lang="ru-RU" sz="2200" dirty="0" err="1"/>
              <a:t>қанша</a:t>
            </a:r>
            <a:r>
              <a:rPr lang="ru-RU" sz="2200" dirty="0"/>
              <a:t> </a:t>
            </a:r>
            <a:r>
              <a:rPr lang="ru-RU" sz="2200" dirty="0" err="1"/>
              <a:t>жалақымен</a:t>
            </a:r>
            <a:r>
              <a:rPr lang="ru-RU" sz="2200" dirty="0"/>
              <a:t>, </a:t>
            </a:r>
            <a:r>
              <a:rPr lang="ru-RU" sz="2200" dirty="0" err="1"/>
              <a:t>қанша</a:t>
            </a:r>
            <a:r>
              <a:rPr lang="ru-RU" sz="2200" dirty="0"/>
              <a:t> </a:t>
            </a:r>
            <a:r>
              <a:rPr lang="ru-RU" sz="2200" dirty="0" err="1"/>
              <a:t>қызметкер</a:t>
            </a:r>
            <a:r>
              <a:rPr lang="ru-RU" sz="2200" dirty="0"/>
              <a:t> </a:t>
            </a:r>
            <a:r>
              <a:rPr lang="ru-RU" sz="2200" dirty="0" err="1"/>
              <a:t>жұмысқа</a:t>
            </a:r>
            <a:r>
              <a:rPr lang="ru-RU" sz="2200" dirty="0"/>
              <a:t> </a:t>
            </a:r>
            <a:r>
              <a:rPr lang="ru-RU" sz="2200" dirty="0" err="1"/>
              <a:t>алуы</a:t>
            </a:r>
            <a:r>
              <a:rPr lang="ru-RU" sz="2200" dirty="0"/>
              <a:t> </a:t>
            </a:r>
            <a:r>
              <a:rPr lang="ru-RU" sz="2200" dirty="0" err="1"/>
              <a:t>керек</a:t>
            </a:r>
            <a:r>
              <a:rPr lang="ru-RU" sz="2200" dirty="0"/>
              <a:t> </a:t>
            </a:r>
            <a:r>
              <a:rPr lang="ru-RU" sz="2200" dirty="0" err="1"/>
              <a:t>екенін</a:t>
            </a:r>
            <a:r>
              <a:rPr lang="ru-RU" sz="2200" dirty="0"/>
              <a:t> </a:t>
            </a:r>
            <a:r>
              <a:rPr lang="ru-RU" sz="2200" dirty="0" err="1"/>
              <a:t>анықтауы</a:t>
            </a:r>
            <a:r>
              <a:rPr lang="ru-RU" sz="2200" dirty="0"/>
              <a:t> </a:t>
            </a:r>
            <a:r>
              <a:rPr lang="ru-RU" sz="2200" dirty="0" err="1"/>
              <a:t>керек</a:t>
            </a:r>
            <a:r>
              <a:rPr lang="ru-RU" sz="2200" dirty="0"/>
              <a:t>.</a:t>
            </a:r>
          </a:p>
          <a:p>
            <a:r>
              <a:rPr lang="ru-RU" sz="2200" dirty="0" err="1"/>
              <a:t>Жалпы</a:t>
            </a:r>
            <a:r>
              <a:rPr lang="ru-RU" sz="2200" dirty="0"/>
              <a:t> </a:t>
            </a:r>
            <a:r>
              <a:rPr lang="ru-RU" sz="2200" dirty="0" err="1"/>
              <a:t>айлық</a:t>
            </a:r>
            <a:r>
              <a:rPr lang="ru-RU" sz="2200" dirty="0"/>
              <a:t> </a:t>
            </a:r>
            <a:r>
              <a:rPr lang="ru-RU" sz="2200" dirty="0" err="1"/>
              <a:t>жалақы</a:t>
            </a:r>
            <a:r>
              <a:rPr lang="ru-RU" sz="2200" dirty="0"/>
              <a:t> </a:t>
            </a:r>
            <a:r>
              <a:rPr lang="ru-RU" sz="2200" dirty="0" err="1"/>
              <a:t>қоры</a:t>
            </a:r>
            <a:r>
              <a:rPr lang="ru-RU" sz="2200" dirty="0"/>
              <a:t> $ 10000 </a:t>
            </a:r>
            <a:r>
              <a:rPr lang="ru-RU" sz="2200" dirty="0" err="1"/>
              <a:t>құрайды</a:t>
            </a:r>
            <a:r>
              <a:rPr lang="ru-RU" sz="2200" dirty="0"/>
              <a:t>.</a:t>
            </a:r>
          </a:p>
          <a:p>
            <a:r>
              <a:rPr lang="ru-RU" sz="2200" dirty="0"/>
              <a:t>Осы </a:t>
            </a:r>
            <a:r>
              <a:rPr lang="ru-RU" sz="2200" dirty="0" err="1"/>
              <a:t>есепті</a:t>
            </a:r>
            <a:r>
              <a:rPr lang="ru-RU" sz="2200" dirty="0"/>
              <a:t> </a:t>
            </a:r>
            <a:r>
              <a:rPr lang="ru-RU" sz="2200" dirty="0" err="1"/>
              <a:t>шешу</a:t>
            </a:r>
            <a:r>
              <a:rPr lang="ru-RU" sz="2200" dirty="0"/>
              <a:t> </a:t>
            </a:r>
            <a:r>
              <a:rPr lang="ru-RU" sz="2200" dirty="0" err="1"/>
              <a:t>моделін</a:t>
            </a:r>
            <a:r>
              <a:rPr lang="ru-RU" sz="2200" dirty="0"/>
              <a:t> </a:t>
            </a:r>
            <a:r>
              <a:rPr lang="ru-RU" sz="2200" dirty="0" err="1"/>
              <a:t>құрастыру</a:t>
            </a:r>
            <a:r>
              <a:rPr lang="ru-RU" sz="2200" dirty="0"/>
              <a:t> </a:t>
            </a:r>
            <a:r>
              <a:rPr lang="ru-RU" sz="2200" dirty="0" err="1"/>
              <a:t>керек</a:t>
            </a:r>
            <a:r>
              <a:rPr lang="ru-RU" sz="2200" dirty="0"/>
              <a:t>.</a:t>
            </a:r>
          </a:p>
          <a:p>
            <a:r>
              <a:rPr lang="ru-RU" sz="2200" dirty="0" err="1"/>
              <a:t>Бастапқы</a:t>
            </a:r>
            <a:r>
              <a:rPr lang="ru-RU" sz="2200" dirty="0"/>
              <a:t> </a:t>
            </a:r>
            <a:r>
              <a:rPr lang="ru-RU" sz="2200" dirty="0" err="1"/>
              <a:t>берілгендерді</a:t>
            </a:r>
            <a:r>
              <a:rPr lang="ru-RU" sz="2200" dirty="0"/>
              <a:t> </a:t>
            </a:r>
            <a:r>
              <a:rPr lang="ru-RU" sz="2200" dirty="0" err="1"/>
              <a:t>анықтап</a:t>
            </a:r>
            <a:r>
              <a:rPr lang="ru-RU" sz="2200" dirty="0"/>
              <a:t> </a:t>
            </a:r>
            <a:r>
              <a:rPr lang="ru-RU" sz="2200" dirty="0" err="1"/>
              <a:t>алайық</a:t>
            </a:r>
            <a:r>
              <a:rPr lang="ru-RU" sz="2200" dirty="0"/>
              <a:t>. </a:t>
            </a:r>
            <a:r>
              <a:rPr lang="ru-RU" sz="2200" dirty="0" err="1"/>
              <a:t>Аурухана</a:t>
            </a:r>
            <a:r>
              <a:rPr lang="ru-RU" sz="2200" dirty="0"/>
              <a:t> </a:t>
            </a:r>
            <a:r>
              <a:rPr lang="ru-RU" sz="2200" dirty="0" err="1"/>
              <a:t>меңгерушісі</a:t>
            </a:r>
            <a:r>
              <a:rPr lang="ru-RU" sz="2200" dirty="0"/>
              <a:t> </a:t>
            </a:r>
            <a:r>
              <a:rPr lang="ru-RU" sz="2200" dirty="0" err="1"/>
              <a:t>аурухана</a:t>
            </a:r>
            <a:r>
              <a:rPr lang="ru-RU" sz="2200" dirty="0"/>
              <a:t> </a:t>
            </a:r>
            <a:r>
              <a:rPr lang="ru-RU" sz="2200" dirty="0" err="1"/>
              <a:t>жұмысының</a:t>
            </a:r>
            <a:r>
              <a:rPr lang="ru-RU" sz="2200" dirty="0"/>
              <a:t> </a:t>
            </a:r>
            <a:r>
              <a:rPr lang="ru-RU" sz="2200" dirty="0" err="1"/>
              <a:t>дұрыс</a:t>
            </a:r>
            <a:r>
              <a:rPr lang="ru-RU" sz="2200" dirty="0"/>
              <a:t> </a:t>
            </a:r>
            <a:r>
              <a:rPr lang="ru-RU" sz="2200" dirty="0" err="1"/>
              <a:t>жүруіне</a:t>
            </a:r>
            <a:r>
              <a:rPr lang="ru-RU" sz="2200" dirty="0"/>
              <a:t> </a:t>
            </a:r>
            <a:r>
              <a:rPr lang="ru-RU" sz="2200" dirty="0" err="1"/>
              <a:t>қанша</a:t>
            </a:r>
            <a:r>
              <a:rPr lang="ru-RU" sz="2200" dirty="0"/>
              <a:t> </a:t>
            </a:r>
            <a:r>
              <a:rPr lang="ru-RU" sz="2200" dirty="0" err="1"/>
              <a:t>қызметкер</a:t>
            </a:r>
            <a:r>
              <a:rPr lang="ru-RU" sz="2200" dirty="0"/>
              <a:t> </a:t>
            </a:r>
            <a:r>
              <a:rPr lang="ru-RU" sz="2200" dirty="0" err="1"/>
              <a:t>қажет</a:t>
            </a:r>
            <a:r>
              <a:rPr lang="ru-RU" sz="2200" dirty="0"/>
              <a:t> </a:t>
            </a:r>
            <a:r>
              <a:rPr lang="ru-RU" sz="2200" dirty="0" err="1"/>
              <a:t>екенін</a:t>
            </a:r>
            <a:r>
              <a:rPr lang="ru-RU" sz="2200" dirty="0"/>
              <a:t> </a:t>
            </a:r>
            <a:r>
              <a:rPr lang="ru-RU" sz="2200" dirty="0" err="1"/>
              <a:t>біледі</a:t>
            </a:r>
            <a:r>
              <a:rPr lang="ru-RU" sz="2200" dirty="0"/>
              <a:t>:</a:t>
            </a:r>
          </a:p>
          <a:p>
            <a:r>
              <a:rPr lang="ru-RU" sz="2200" dirty="0"/>
              <a:t>5-7 санитар;</a:t>
            </a:r>
          </a:p>
          <a:p>
            <a:r>
              <a:rPr lang="ru-RU" sz="2200" dirty="0"/>
              <a:t>8-10 </a:t>
            </a:r>
            <a:r>
              <a:rPr lang="ru-RU" sz="2200" dirty="0" err="1"/>
              <a:t>мейірбике</a:t>
            </a:r>
            <a:r>
              <a:rPr lang="ru-RU" sz="2200" dirty="0"/>
              <a:t>;</a:t>
            </a:r>
          </a:p>
          <a:p>
            <a:r>
              <a:rPr lang="ru-RU" sz="2200" dirty="0"/>
              <a:t>10-12 врач;</a:t>
            </a:r>
          </a:p>
          <a:p>
            <a:r>
              <a:rPr lang="ru-RU" sz="2200" dirty="0"/>
              <a:t>1 </a:t>
            </a:r>
            <a:r>
              <a:rPr lang="ru-RU" sz="2200" dirty="0" err="1"/>
              <a:t>дәріхана</a:t>
            </a:r>
            <a:r>
              <a:rPr lang="ru-RU" sz="2200" dirty="0"/>
              <a:t> </a:t>
            </a:r>
            <a:r>
              <a:rPr lang="ru-RU" sz="2200" dirty="0" err="1"/>
              <a:t>меңгерушісі</a:t>
            </a:r>
            <a:r>
              <a:rPr lang="ru-RU" sz="2200" dirty="0"/>
              <a:t>;</a:t>
            </a:r>
          </a:p>
          <a:p>
            <a:r>
              <a:rPr lang="ru-RU" sz="2200" dirty="0"/>
              <a:t>1 бас </a:t>
            </a:r>
            <a:r>
              <a:rPr lang="ru-RU" sz="2200" dirty="0" err="1"/>
              <a:t>дәрігер</a:t>
            </a:r>
            <a:r>
              <a:rPr lang="ru-RU" sz="2200" dirty="0"/>
              <a:t>;</a:t>
            </a:r>
          </a:p>
          <a:p>
            <a:r>
              <a:rPr lang="ru-RU" sz="2200" dirty="0"/>
              <a:t>1 </a:t>
            </a:r>
            <a:r>
              <a:rPr lang="ru-RU" sz="2200" dirty="0" err="1"/>
              <a:t>шаруашылық</a:t>
            </a:r>
            <a:r>
              <a:rPr lang="ru-RU" sz="2200" dirty="0"/>
              <a:t> </a:t>
            </a:r>
            <a:r>
              <a:rPr lang="ru-RU" sz="2200" dirty="0" err="1"/>
              <a:t>меңгерушісі</a:t>
            </a:r>
            <a:r>
              <a:rPr lang="ru-RU" sz="2200" dirty="0"/>
              <a:t> (завхоз);</a:t>
            </a:r>
          </a:p>
          <a:p>
            <a:r>
              <a:rPr lang="ru-RU" sz="2200" dirty="0"/>
              <a:t>1 </a:t>
            </a:r>
            <a:r>
              <a:rPr lang="ru-RU" sz="2200" dirty="0" err="1"/>
              <a:t>аурухана</a:t>
            </a:r>
            <a:r>
              <a:rPr lang="ru-RU" sz="2200" dirty="0"/>
              <a:t> </a:t>
            </a:r>
            <a:r>
              <a:rPr lang="ru-RU" sz="2200" dirty="0" err="1"/>
              <a:t>меңгерушісі</a:t>
            </a:r>
            <a:r>
              <a:rPr lang="ru-RU" sz="2200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  <a:ln w="76200">
            <a:solidFill>
              <a:srgbClr val="C0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жалақыларын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көбейтіп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санитар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* С+В,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– санитар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жалақысы;А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6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Жоспар: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бөлім.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 бөлу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 өндеу және талдау үшін бағдарламалық қамтамасыз ету.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биостатистикада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 қолдану.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Қолданылған әдебиет тізімі.</a:t>
            </a:r>
          </a:p>
        </p:txBody>
      </p:sp>
    </p:spTree>
    <p:extLst>
      <p:ext uri="{BB962C8B-B14F-4D97-AF65-F5344CB8AC3E}">
        <p14:creationId xmlns:p14="http://schemas.microsoft.com/office/powerpoint/2010/main" val="40570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  <a:ln w="76200">
            <a:solidFill>
              <a:srgbClr val="00B050"/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А=1,5 В=0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А=3 В=0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врачқа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30 $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А=3 В=30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дәріхана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А=2 В=0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завхоз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40 $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А=1,5 В=40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А=4 В=0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20 $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А=4 В=20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N1*(A1*C+B1)+N2*(A2*C+B2)+.....+N8*(A8*C8+B8)=10000,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мейірбикелер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А1...А8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В1...В8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А1...А8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В1...В8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N1...N8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болмайтыны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332656"/>
            <a:ext cx="8687764" cy="633670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сумма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қорыңызға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сатирадың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</p:txBody>
      </p:sp>
      <p:pic>
        <p:nvPicPr>
          <p:cNvPr id="5122" name="Picture 2" descr="C:\Users\Бека\Desktop\3370_html_4ee1f1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8" y="3356992"/>
            <a:ext cx="82550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3400"/>
            <a:ext cx="7643192" cy="990600"/>
          </a:xfrm>
        </p:spPr>
        <p:txBody>
          <a:bodyPr/>
          <a:lstStyle/>
          <a:p>
            <a:r>
              <a:rPr lang="kk-KZ" dirty="0" smtClean="0"/>
              <a:t>Қолданылған әдебиет тізімі.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</a:t>
            </a:r>
            <a:r>
              <a:rPr lang="ru-RU" dirty="0" err="1"/>
              <a:t>А.А.Раманқұлова</a:t>
            </a:r>
            <a:r>
              <a:rPr lang="ru-RU" dirty="0"/>
              <a:t>. </a:t>
            </a:r>
            <a:r>
              <a:rPr lang="ru-RU" dirty="0" err="1"/>
              <a:t>Биологиялық</a:t>
            </a:r>
            <a:r>
              <a:rPr lang="ru-RU" dirty="0"/>
              <a:t> статистика //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құралы</a:t>
            </a:r>
            <a:r>
              <a:rPr lang="ru-RU" dirty="0"/>
              <a:t>. –Алматы: 2014. – Б. 54-100.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err="1"/>
              <a:t>А.Ш.Аймаханова</a:t>
            </a:r>
            <a:r>
              <a:rPr lang="ru-RU" dirty="0"/>
              <a:t>, </a:t>
            </a:r>
            <a:r>
              <a:rPr lang="ru-RU" dirty="0" err="1"/>
              <a:t>А.А.Раманкулова</a:t>
            </a:r>
            <a:r>
              <a:rPr lang="ru-RU" dirty="0"/>
              <a:t>. Анализ проблем использования методов </a:t>
            </a:r>
            <a:r>
              <a:rPr lang="ru-RU" dirty="0" err="1"/>
              <a:t>биостатистики</a:t>
            </a:r>
            <a:r>
              <a:rPr lang="ru-RU" dirty="0"/>
              <a:t> и некоторых грубых ошибок статистического анализа в клинических исследованиях // Морфология и доказательная медицина. – 2012. - №4. - С. 42-47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3 </a:t>
            </a:r>
            <a:r>
              <a:rPr lang="ru-RU" dirty="0" err="1"/>
              <a:t>Т.А.Ланг</a:t>
            </a:r>
            <a:r>
              <a:rPr lang="ru-RU" dirty="0"/>
              <a:t>. </a:t>
            </a:r>
            <a:r>
              <a:rPr lang="ru-RU" dirty="0" err="1"/>
              <a:t>М.Сесик</a:t>
            </a:r>
            <a:r>
              <a:rPr lang="ru-RU" dirty="0"/>
              <a:t>. Как описывать статистику в медицине // Практическая медицина. – М.:-2014. – С.11-15.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</a:t>
            </a:r>
            <a:r>
              <a:rPr lang="ru-RU" dirty="0" err="1"/>
              <a:t>Н.С.Андриуца</a:t>
            </a:r>
            <a:r>
              <a:rPr lang="ru-RU" dirty="0"/>
              <a:t>. Влияние </a:t>
            </a:r>
            <a:r>
              <a:rPr lang="ru-RU" dirty="0" err="1"/>
              <a:t>психоэмоциального</a:t>
            </a:r>
            <a:r>
              <a:rPr lang="ru-RU" dirty="0"/>
              <a:t> стресса на показатели </a:t>
            </a:r>
            <a:r>
              <a:rPr lang="ru-RU" dirty="0" err="1"/>
              <a:t>саморегуляции</a:t>
            </a:r>
            <a:r>
              <a:rPr lang="ru-RU" dirty="0"/>
              <a:t> восприятия информации // </a:t>
            </a:r>
            <a:r>
              <a:rPr lang="ru-RU" dirty="0" err="1"/>
              <a:t>Сеченовский</a:t>
            </a:r>
            <a:r>
              <a:rPr lang="ru-RU" dirty="0"/>
              <a:t> вестник. - 2014. - №4(18). – Б. 48-53.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 err="1"/>
              <a:t>С.В.Смердин,Ю.А.Цыбульская</a:t>
            </a:r>
            <a:r>
              <a:rPr lang="ru-RU" dirty="0"/>
              <a:t> и др. Поиск персонифицированного подхода в диагностике пациентов с туберкулезным спондилитом // </a:t>
            </a:r>
            <a:r>
              <a:rPr lang="ru-RU" dirty="0" err="1"/>
              <a:t>Сеченовский</a:t>
            </a:r>
            <a:r>
              <a:rPr lang="ru-RU" dirty="0"/>
              <a:t> вестник. - 2014. - №3(17). – Б. 41-47. </a:t>
            </a:r>
          </a:p>
        </p:txBody>
      </p:sp>
    </p:spTree>
    <p:extLst>
      <p:ext uri="{BB962C8B-B14F-4D97-AF65-F5344CB8AC3E}">
        <p14:creationId xmlns:p14="http://schemas.microsoft.com/office/powerpoint/2010/main" val="4248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  <a:ln w="76200">
            <a:solidFill>
              <a:srgbClr val="7030A0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жүйелерін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 </a:t>
            </a:r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технологияларды</a:t>
            </a:r>
            <a:r>
              <a:rPr lang="ru-RU" dirty="0"/>
              <a:t> </a:t>
            </a:r>
            <a:r>
              <a:rPr lang="ru-RU" dirty="0" err="1"/>
              <a:t>дамытудың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, </a:t>
            </a:r>
            <a:r>
              <a:rPr lang="ru-RU" dirty="0" err="1"/>
              <a:t>ұйымдарда</a:t>
            </a:r>
            <a:r>
              <a:rPr lang="ru-RU" dirty="0"/>
              <a:t> </a:t>
            </a:r>
            <a:r>
              <a:rPr lang="ru-RU" dirty="0" err="1"/>
              <a:t>жинақталған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санының</a:t>
            </a:r>
            <a:r>
              <a:rPr lang="ru-RU" dirty="0"/>
              <a:t> </a:t>
            </a:r>
            <a:r>
              <a:rPr lang="ru-RU" dirty="0" err="1"/>
              <a:t>ұлғаюына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шешімдерін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осы </a:t>
            </a:r>
            <a:r>
              <a:rPr lang="ru-RU" dirty="0" err="1"/>
              <a:t>саладағы</a:t>
            </a:r>
            <a:r>
              <a:rPr lang="ru-RU" dirty="0"/>
              <a:t> </a:t>
            </a:r>
            <a:r>
              <a:rPr lang="ru-RU" dirty="0" err="1"/>
              <a:t>қызығушылық</a:t>
            </a:r>
            <a:r>
              <a:rPr lang="ru-RU" dirty="0"/>
              <a:t> </a:t>
            </a:r>
            <a:r>
              <a:rPr lang="ru-RU" dirty="0" err="1"/>
              <a:t>артып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Деректерді</a:t>
            </a:r>
            <a:r>
              <a:rPr lang="ru-RU" dirty="0" smtClean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жүйелері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мынадай</a:t>
            </a:r>
            <a:r>
              <a:rPr lang="ru-RU" dirty="0"/>
              <a:t> </a:t>
            </a:r>
            <a:r>
              <a:rPr lang="ru-RU" dirty="0" err="1"/>
              <a:t>проблемалар</a:t>
            </a:r>
            <a:r>
              <a:rPr lang="ru-RU" dirty="0"/>
              <a:t> </a:t>
            </a:r>
            <a:r>
              <a:rPr lang="ru-RU" dirty="0" err="1"/>
              <a:t>шешілуі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: </a:t>
            </a:r>
            <a:r>
              <a:rPr lang="ru-RU" dirty="0" err="1"/>
              <a:t>форматтары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қателер</a:t>
            </a:r>
            <a:r>
              <a:rPr lang="ru-RU" dirty="0"/>
              <a:t>,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талдаушы</a:t>
            </a:r>
            <a:r>
              <a:rPr lang="ru-RU" dirty="0"/>
              <a:t> </a:t>
            </a:r>
            <a:r>
              <a:rPr lang="ru-RU" dirty="0" err="1"/>
              <a:t>интерактивті</a:t>
            </a:r>
            <a:r>
              <a:rPr lang="ru-RU" dirty="0"/>
              <a:t> </a:t>
            </a:r>
            <a:r>
              <a:rPr lang="ru-RU" dirty="0" err="1"/>
              <a:t>көру</a:t>
            </a:r>
            <a:r>
              <a:rPr lang="ru-RU" dirty="0"/>
              <a:t>, осы </a:t>
            </a:r>
            <a:r>
              <a:rPr lang="ru-RU" dirty="0" err="1"/>
              <a:t>заңдардың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өңдіру</a:t>
            </a:r>
            <a:r>
              <a:rPr lang="ru-RU" dirty="0"/>
              <a:t> </a:t>
            </a:r>
            <a:r>
              <a:rPr lang="ru-RU" dirty="0" err="1"/>
              <a:t>келісімге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82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0418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компьютердің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құрылғыларының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пайдалануы</a:t>
            </a:r>
            <a:r>
              <a:rPr lang="ru-RU" dirty="0"/>
              <a:t>-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процесс.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компьютерлер</a:t>
            </a:r>
            <a:r>
              <a:rPr lang="ru-RU" dirty="0"/>
              <a:t> </a:t>
            </a:r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деңгейінде</a:t>
            </a:r>
            <a:r>
              <a:rPr lang="ru-RU" dirty="0"/>
              <a:t> </a:t>
            </a:r>
            <a:r>
              <a:rPr lang="ru-RU" dirty="0" err="1"/>
              <a:t>жабдықталған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 </a:t>
            </a:r>
            <a:r>
              <a:rPr lang="ru-RU" dirty="0" err="1"/>
              <a:t>жәй</a:t>
            </a:r>
            <a:r>
              <a:rPr lang="ru-RU" dirty="0"/>
              <a:t> интерфейс </a:t>
            </a:r>
            <a:r>
              <a:rPr lang="ru-RU" dirty="0" err="1"/>
              <a:t>пайдаланылған</a:t>
            </a:r>
            <a:r>
              <a:rPr lang="ru-RU" dirty="0"/>
              <a:t> </a:t>
            </a:r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қамтамсыз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жұмысын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 </a:t>
            </a:r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 </a:t>
            </a:r>
            <a:r>
              <a:rPr lang="ru-RU" dirty="0" err="1"/>
              <a:t>компьютердің</a:t>
            </a:r>
            <a:r>
              <a:rPr lang="ru-RU" dirty="0"/>
              <a:t> </a:t>
            </a:r>
            <a:r>
              <a:rPr lang="ru-RU" dirty="0" err="1"/>
              <a:t>аппаратты</a:t>
            </a:r>
            <a:r>
              <a:rPr lang="ru-RU" dirty="0"/>
              <a:t> </a:t>
            </a:r>
            <a:r>
              <a:rPr lang="ru-RU" dirty="0" err="1"/>
              <a:t>жабдықтарымен</a:t>
            </a:r>
            <a:r>
              <a:rPr lang="ru-RU" dirty="0"/>
              <a:t> </a:t>
            </a:r>
            <a:r>
              <a:rPr lang="ru-RU" dirty="0" err="1"/>
              <a:t>қолданылатындар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интерфейс </a:t>
            </a:r>
            <a:r>
              <a:rPr lang="ru-RU" dirty="0" err="1"/>
              <a:t>есебінде</a:t>
            </a:r>
            <a:r>
              <a:rPr lang="ru-RU" dirty="0"/>
              <a:t>  </a:t>
            </a:r>
            <a:r>
              <a:rPr lang="ru-RU" dirty="0" err="1"/>
              <a:t>сипатталуы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8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088232"/>
          </a:xfrm>
        </p:spPr>
        <p:txBody>
          <a:bodyPr/>
          <a:lstStyle/>
          <a:p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– </a:t>
            </a:r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мақсаттары</a:t>
            </a:r>
            <a:r>
              <a:rPr lang="ru-RU" dirty="0"/>
              <a:t> мен </a:t>
            </a:r>
            <a:r>
              <a:rPr lang="ru-RU" dirty="0" err="1"/>
              <a:t>міндеттерін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асыруға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құралдар</a:t>
            </a:r>
            <a:r>
              <a:rPr lang="ru-RU" dirty="0"/>
              <a:t> </a:t>
            </a:r>
            <a:r>
              <a:rPr lang="ru-RU" dirty="0" err="1"/>
              <a:t>кешенінің</a:t>
            </a:r>
            <a:r>
              <a:rPr lang="ru-RU" dirty="0"/>
              <a:t>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істеуіне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алгоритмдер</a:t>
            </a:r>
            <a:r>
              <a:rPr lang="ru-RU" dirty="0"/>
              <a:t> мен </a:t>
            </a:r>
            <a:r>
              <a:rPr lang="ru-RU" dirty="0" err="1"/>
              <a:t>бағдарламалардың</a:t>
            </a:r>
            <a:r>
              <a:rPr lang="ru-RU" dirty="0"/>
              <a:t> </a:t>
            </a:r>
            <a:r>
              <a:rPr lang="ru-RU" dirty="0" err="1"/>
              <a:t>жиынтығын</a:t>
            </a:r>
            <a:r>
              <a:rPr lang="ru-RU" dirty="0"/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564904"/>
            <a:ext cx="295232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</a:rPr>
              <a:t>Бағдарламалық қамтамасыз ету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509120"/>
            <a:ext cx="2880320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Жүйелі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5575742"/>
            <a:ext cx="3240360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Қолданбалы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509120"/>
            <a:ext cx="2592288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Әзірленім аспаптары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4463988" y="386104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3131840" y="3861048"/>
            <a:ext cx="13321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463988" y="3861048"/>
            <a:ext cx="13321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82341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компьютер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аппаратурасының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мұрағаттау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базаларының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аспабы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876800"/>
          </a:xfrm>
        </p:spPr>
        <p:txBody>
          <a:bodyPr/>
          <a:lstStyle/>
          <a:p>
            <a:r>
              <a:rPr lang="ru-RU" dirty="0" err="1" smtClean="0"/>
              <a:t>Бағдарламалау</a:t>
            </a:r>
            <a:r>
              <a:rPr lang="ru-RU" dirty="0" smtClean="0"/>
              <a:t> </a:t>
            </a:r>
            <a:r>
              <a:rPr lang="ru-RU" dirty="0" err="1"/>
              <a:t>технологиясын</a:t>
            </a:r>
            <a:r>
              <a:rPr lang="ru-RU" dirty="0"/>
              <a:t> </a:t>
            </a:r>
            <a:r>
              <a:rPr lang="ru-RU" dirty="0" err="1"/>
              <a:t>қолдаудың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өнімдері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әзірлеудің</a:t>
            </a:r>
            <a:r>
              <a:rPr lang="ru-RU" dirty="0"/>
              <a:t> </a:t>
            </a:r>
            <a:r>
              <a:rPr lang="ru-RU" dirty="0" err="1"/>
              <a:t>аспапты</a:t>
            </a:r>
            <a:r>
              <a:rPr lang="ru-RU" dirty="0"/>
              <a:t> </a:t>
            </a:r>
            <a:r>
              <a:rPr lang="ru-RU" dirty="0" err="1"/>
              <a:t>құралы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мамандандырылған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енеді</a:t>
            </a:r>
            <a:r>
              <a:rPr lang="ru-RU" dirty="0"/>
              <a:t>. Осы </a:t>
            </a:r>
            <a:r>
              <a:rPr lang="ru-RU" dirty="0" err="1"/>
              <a:t>сыныптағы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жасалатын</a:t>
            </a:r>
            <a:r>
              <a:rPr lang="ru-RU" dirty="0"/>
              <a:t> </a:t>
            </a:r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, </a:t>
            </a:r>
            <a:r>
              <a:rPr lang="ru-RU" dirty="0" err="1"/>
              <a:t>бағдарламалау</a:t>
            </a:r>
            <a:r>
              <a:rPr lang="ru-RU" dirty="0"/>
              <a:t>, </a:t>
            </a:r>
            <a:r>
              <a:rPr lang="ru-RU" dirty="0" err="1"/>
              <a:t>дұрыстау</a:t>
            </a:r>
            <a:r>
              <a:rPr lang="ru-RU" dirty="0"/>
              <a:t> мен </a:t>
            </a:r>
            <a:r>
              <a:rPr lang="ru-RU" dirty="0" err="1"/>
              <a:t>тестілеу</a:t>
            </a:r>
            <a:r>
              <a:rPr lang="ru-RU" dirty="0"/>
              <a:t> </a:t>
            </a:r>
            <a:r>
              <a:rPr lang="ru-RU" dirty="0" err="1"/>
              <a:t>процесінің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кезеңдерін</a:t>
            </a:r>
            <a:r>
              <a:rPr lang="ru-RU" dirty="0"/>
              <a:t> </a:t>
            </a:r>
            <a:r>
              <a:rPr lang="ru-RU" dirty="0" err="1"/>
              <a:t>қолдайды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66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биостатистикада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 қолдану.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Кестелік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кұрылымды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құжаттармен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жұмыс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істеуге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арналған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кең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тараған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кұралдардың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бірі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Місcrosoft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Ехсеl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болып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табылады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.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Ол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сандық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мәліметтермен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жұмыс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істеуге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негізделген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. </a:t>
            </a:r>
            <a:endParaRPr lang="kk-KZ" alt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Z Times New Roman" pitchFamily="18" charset="0"/>
              <a:ea typeface="MS Gothic" pitchFamily="49" charset="-128"/>
            </a:endParaRPr>
          </a:p>
          <a:p>
            <a:r>
              <a:rPr lang="en-GB" altLang="ru-RU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Ехсеl</a:t>
            </a:r>
            <a:r>
              <a:rPr lang="en-GB" alt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көптеген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математикалық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амалдарды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,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күрделі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есептеулерді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жеңілдету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үшін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пайдалануға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болады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. </a:t>
            </a:r>
            <a:r>
              <a:rPr lang="kk-KZ" alt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/>
            </a:r>
            <a:br>
              <a:rPr lang="kk-KZ" alt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</a:br>
            <a:r>
              <a:rPr lang="en-GB" altLang="ru-RU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Ол</a:t>
            </a:r>
            <a:r>
              <a:rPr lang="en-GB" alt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кестедегі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мәліметтердің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негізінде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түрлі-түсті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диаграммалар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түрғызып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,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мәліметтер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базасын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даярлап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,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олармен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жұмыс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істеуді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,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сандык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тәжірибелер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жүргізуді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қамтамасыз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ете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алады</a:t>
            </a:r>
            <a:r>
              <a:rPr lang="en-GB" alt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.</a:t>
            </a:r>
            <a:endParaRPr lang="kk-KZ" alt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Z Times New Roman" pitchFamily="18" charset="0"/>
              <a:ea typeface="MS Gothic" pitchFamily="49" charset="-128"/>
            </a:endParaRPr>
          </a:p>
          <a:p>
            <a:r>
              <a:rPr lang="en-GB" alt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Ехсеl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мүмкіндігінің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көпжақтылығы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тек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экономика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саласында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ғана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емес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,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ғылыми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зерттеу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,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әкімшілік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жұмыстарында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да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кеңінен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қолдануынан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 </a:t>
            </a:r>
            <a:r>
              <a:rPr lang="en-GB" altLang="ru-RU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көрінеді</a:t>
            </a:r>
            <a:r>
              <a:rPr lang="en-GB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Z Times New Roman" pitchFamily="18" charset="0"/>
                <a:ea typeface="MS Gothic" pitchFamily="49" charset="-128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15715" r="15321" b="11821"/>
          <a:stretch/>
        </p:blipFill>
        <p:spPr bwMode="auto">
          <a:xfrm>
            <a:off x="0" y="404664"/>
            <a:ext cx="89644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</TotalTime>
  <Words>784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MS Gothic</vt:lpstr>
      <vt:lpstr>Arial</vt:lpstr>
      <vt:lpstr>KZ Times New Roman</vt:lpstr>
      <vt:lpstr>Times New Roman</vt:lpstr>
      <vt:lpstr>TimesKaZ</vt:lpstr>
      <vt:lpstr>Verdana</vt:lpstr>
      <vt:lpstr>Wingdings</vt:lpstr>
      <vt:lpstr>Ясность</vt:lpstr>
      <vt:lpstr>Қауіпті бөлу. Деректерді өндеу және талдау үшін бағдарламалық қамтамасыз ету. Медициналық биостатистикада MS Excel программасын қолдану.</vt:lpstr>
      <vt:lpstr>Жоспар:</vt:lpstr>
      <vt:lpstr>Презентация PowerPoint</vt:lpstr>
      <vt:lpstr>Операциялық жүйе туралы жалпы түсінік. </vt:lpstr>
      <vt:lpstr>Презентация PowerPoint</vt:lpstr>
      <vt:lpstr>Презентация PowerPoint</vt:lpstr>
      <vt:lpstr>Бағдарламалық қамтамасыз етуді әзірлеу аспабы</vt:lpstr>
      <vt:lpstr>Медициналық биостатистикада MS Excel программасын қолдану.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Мәліметтерді енгізу</vt:lpstr>
      <vt:lpstr>Формулаларды енгізу. Формулаларды қолдану</vt:lpstr>
      <vt:lpstr>                   Формула жолы    </vt:lpstr>
      <vt:lpstr>Диаграмма құру </vt:lpstr>
      <vt:lpstr>Презентация PowerPoint</vt:lpstr>
      <vt:lpstr>Презентация PowerPoint</vt:lpstr>
      <vt:lpstr>Презентация PowerPoint</vt:lpstr>
      <vt:lpstr>Презентация PowerPoint</vt:lpstr>
      <vt:lpstr>Қолданылған әдебиет тізімі.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Бека</dc:creator>
  <cp:lastModifiedBy>Уалиева Алия</cp:lastModifiedBy>
  <cp:revision>16</cp:revision>
  <dcterms:created xsi:type="dcterms:W3CDTF">2018-09-15T13:23:11Z</dcterms:created>
  <dcterms:modified xsi:type="dcterms:W3CDTF">2020-01-15T07:17:34Z</dcterms:modified>
</cp:coreProperties>
</file>